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de5c478ae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cde5c478ae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fa4adeec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6fa4adeec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6fa4adeec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6fa4adeec5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6fa4adeec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6fa4adeec5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f9dea1ae8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6f9dea1ae8_3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6f9dea1ae8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6f9dea1ae8_3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f9dea1ae8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6f9dea1ae8_3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d17c3d46a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d17c3d46a6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17c3d46a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d17c3d46a6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d17c3d46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d17c3d46a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d17c3d46a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d17c3d46a6_1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0289a1c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70289a1cf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d17c3d46a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d17c3d46a6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de5c478ae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cde5c478ae_2_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de5c478ae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cde5c478ae_2_1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de5c478ae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cde5c478ae_2_1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de5c478ae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cde5c478ae_2_1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de5c478ae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cde5c478ae_2_1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e29922a9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ce29922a94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e29922a9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ce29922a94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hyperlink" Target="https://doi.org/10.1109/TAFFC.2014.2336244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hyperlink" Target="https://doi.org/10.1371/journal.pone.0196391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hyperlink" Target="http://kahlan.eps.surrey.ac.uk/savee/Database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2051300" y="-132125"/>
            <a:ext cx="8368533" cy="5408164"/>
          </a:xfrm>
          <a:custGeom>
            <a:rect b="b" l="l" r="r" t="t"/>
            <a:pathLst>
              <a:path extrusionOk="0" h="15342310" w="16737065">
                <a:moveTo>
                  <a:pt x="0" y="0"/>
                </a:moveTo>
                <a:lnTo>
                  <a:pt x="16737066" y="0"/>
                </a:lnTo>
                <a:lnTo>
                  <a:pt x="16737066" y="15342310"/>
                </a:lnTo>
                <a:lnTo>
                  <a:pt x="0" y="15342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5"/>
          <p:cNvSpPr/>
          <p:nvPr/>
        </p:nvSpPr>
        <p:spPr>
          <a:xfrm>
            <a:off x="2051300" y="-84049"/>
            <a:ext cx="8177976" cy="4566275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25"/>
          <p:cNvSpPr/>
          <p:nvPr/>
        </p:nvSpPr>
        <p:spPr>
          <a:xfrm>
            <a:off x="2693000" y="1198538"/>
            <a:ext cx="7426556" cy="3838929"/>
          </a:xfrm>
          <a:custGeom>
            <a:rect b="b" l="l" r="r" t="t"/>
            <a:pathLst>
              <a:path extrusionOk="0" h="15355717" w="18003772">
                <a:moveTo>
                  <a:pt x="0" y="0"/>
                </a:moveTo>
                <a:lnTo>
                  <a:pt x="18003773" y="0"/>
                </a:lnTo>
                <a:lnTo>
                  <a:pt x="18003773" y="15355718"/>
                </a:lnTo>
                <a:lnTo>
                  <a:pt x="0" y="153557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25"/>
          <p:cNvSpPr txBox="1"/>
          <p:nvPr/>
        </p:nvSpPr>
        <p:spPr>
          <a:xfrm>
            <a:off x="527575" y="385450"/>
            <a:ext cx="260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 Research Project</a:t>
            </a:r>
            <a:endParaRPr b="1"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449775" y="875425"/>
            <a:ext cx="75057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Title: Emotion Recognition From Human Speeches: Introducing </a:t>
            </a: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Three-Stage Pipeline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449775" y="1935075"/>
            <a:ext cx="3597000" cy="17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Submitted By:</a:t>
            </a:r>
            <a:endParaRPr b="1"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20301305 MD Rishat Sheakh</a:t>
            </a:r>
            <a:endParaRPr b="1"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20301326 Sartaj Emon Prattoy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20301367 Awon Bin Kamrul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449775" y="3805125"/>
            <a:ext cx="560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CSE424</a:t>
            </a:r>
            <a:b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 -1, Group 26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7885325" y="4811650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2000"/>
              <a:t>‹#›</a:t>
            </a:fld>
            <a:endParaRPr sz="2000"/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593" y="152400"/>
            <a:ext cx="5139009" cy="3678392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2" name="Google Shape;222;p34"/>
          <p:cNvSpPr txBox="1"/>
          <p:nvPr/>
        </p:nvSpPr>
        <p:spPr>
          <a:xfrm>
            <a:off x="5017475" y="4226450"/>
            <a:ext cx="3097200" cy="4545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Figure: Three Stage Pipeline model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3" name="Google Shape;223;p34"/>
          <p:cNvCxnSpPr/>
          <p:nvPr/>
        </p:nvCxnSpPr>
        <p:spPr>
          <a:xfrm>
            <a:off x="3285150" y="46500"/>
            <a:ext cx="0" cy="50505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4"/>
          <p:cNvSpPr txBox="1"/>
          <p:nvPr/>
        </p:nvSpPr>
        <p:spPr>
          <a:xfrm>
            <a:off x="211025" y="195225"/>
            <a:ext cx="2506800" cy="642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Schematic Representation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 Our TSP Model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34"/>
          <p:cNvSpPr/>
          <p:nvPr/>
        </p:nvSpPr>
        <p:spPr>
          <a:xfrm>
            <a:off x="-784123" y="786612"/>
            <a:ext cx="5847253" cy="3044183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34"/>
          <p:cNvSpPr/>
          <p:nvPr/>
        </p:nvSpPr>
        <p:spPr>
          <a:xfrm flipH="1" rot="10800000">
            <a:off x="1850" y="2292367"/>
            <a:ext cx="3228715" cy="3190983"/>
          </a:xfrm>
          <a:custGeom>
            <a:rect b="b" l="l" r="r" t="t"/>
            <a:pathLst>
              <a:path extrusionOk="0" h="7508196" w="7596976">
                <a:moveTo>
                  <a:pt x="0" y="7508197"/>
                </a:moveTo>
                <a:lnTo>
                  <a:pt x="7596976" y="7508197"/>
                </a:lnTo>
                <a:lnTo>
                  <a:pt x="7596976" y="0"/>
                </a:lnTo>
                <a:lnTo>
                  <a:pt x="0" y="0"/>
                </a:lnTo>
                <a:lnTo>
                  <a:pt x="0" y="7508197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34"/>
          <p:cNvSpPr txBox="1"/>
          <p:nvPr>
            <p:ph idx="12" type="sldNum"/>
          </p:nvPr>
        </p:nvSpPr>
        <p:spPr>
          <a:xfrm>
            <a:off x="7864600" y="479362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4813522" y="-554326"/>
            <a:ext cx="5969922" cy="3404679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35"/>
          <p:cNvSpPr txBox="1"/>
          <p:nvPr/>
        </p:nvSpPr>
        <p:spPr>
          <a:xfrm>
            <a:off x="234725" y="245450"/>
            <a:ext cx="2250600" cy="5610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PREPARATION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2823200" y="245450"/>
            <a:ext cx="4451700" cy="14076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Different datasets used 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Create data frame to store all the emotions of their data with their paths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frame is used in Feature extraction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35"/>
          <p:cNvSpPr txBox="1"/>
          <p:nvPr/>
        </p:nvSpPr>
        <p:spPr>
          <a:xfrm>
            <a:off x="278275" y="1818375"/>
            <a:ext cx="3068100" cy="375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 and Exploration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35"/>
          <p:cNvSpPr txBox="1"/>
          <p:nvPr/>
        </p:nvSpPr>
        <p:spPr>
          <a:xfrm>
            <a:off x="234725" y="2279125"/>
            <a:ext cx="33480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emotion count was plotted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900" y="2655025"/>
            <a:ext cx="3684101" cy="24239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8" name="Google Shape;238;p35"/>
          <p:cNvSpPr txBox="1"/>
          <p:nvPr/>
        </p:nvSpPr>
        <p:spPr>
          <a:xfrm>
            <a:off x="4568700" y="1863925"/>
            <a:ext cx="16371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Wave plots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4568700" y="3477200"/>
            <a:ext cx="33480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Spectrographs for audio signals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0050" y="2239825"/>
            <a:ext cx="3348000" cy="1237381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1" name="Google Shape;24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0049" y="3853099"/>
            <a:ext cx="3616799" cy="1194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2" name="Google Shape;242;p35"/>
          <p:cNvSpPr txBox="1"/>
          <p:nvPr>
            <p:ph idx="12" type="sldNum"/>
          </p:nvPr>
        </p:nvSpPr>
        <p:spPr>
          <a:xfrm>
            <a:off x="7916700" y="4788300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/>
        </p:nvSpPr>
        <p:spPr>
          <a:xfrm>
            <a:off x="221475" y="45575"/>
            <a:ext cx="2496600" cy="4662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AUGMENTATION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36"/>
          <p:cNvSpPr txBox="1"/>
          <p:nvPr/>
        </p:nvSpPr>
        <p:spPr>
          <a:xfrm>
            <a:off x="4883325" y="45575"/>
            <a:ext cx="2447700" cy="4662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36"/>
          <p:cNvSpPr/>
          <p:nvPr/>
        </p:nvSpPr>
        <p:spPr>
          <a:xfrm>
            <a:off x="1152277" y="1556999"/>
            <a:ext cx="5847253" cy="3044183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36"/>
          <p:cNvSpPr txBox="1"/>
          <p:nvPr/>
        </p:nvSpPr>
        <p:spPr>
          <a:xfrm>
            <a:off x="4883325" y="511775"/>
            <a:ext cx="4110300" cy="42906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 Can't understand the provided audio data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Feature extraction transforms data into model Understandable one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Various </a:t>
            </a: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augmentation</a:t>
            </a: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methods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Chroma Deviation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Spectral Centroid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Zero Crossing Rate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 Spectrogram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CNN based model is suitable with Mel Spectrogram method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Fourier Transforms on sound signals generates Spectrograms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get a frequency versus time graph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 scale maps a tone's perceived frequency to its measured frequency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36"/>
          <p:cNvSpPr/>
          <p:nvPr/>
        </p:nvSpPr>
        <p:spPr>
          <a:xfrm>
            <a:off x="-143725" y="4262726"/>
            <a:ext cx="5229871" cy="1141293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36"/>
          <p:cNvSpPr txBox="1"/>
          <p:nvPr/>
        </p:nvSpPr>
        <p:spPr>
          <a:xfrm>
            <a:off x="221475" y="511775"/>
            <a:ext cx="3678000" cy="28038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new synthetic data samples by adding small perturbations to initial training set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Various </a:t>
            </a: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Augmentation</a:t>
            </a: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Methods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noise injection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shifting time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changing pitch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shifting time was used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Equation : Xnew = X [n ± s]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36"/>
          <p:cNvSpPr txBox="1"/>
          <p:nvPr>
            <p:ph idx="12" type="sldNum"/>
          </p:nvPr>
        </p:nvSpPr>
        <p:spPr>
          <a:xfrm>
            <a:off x="7844850" y="4803500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/>
          <p:nvPr/>
        </p:nvSpPr>
        <p:spPr>
          <a:xfrm>
            <a:off x="1676588" y="1698772"/>
            <a:ext cx="7564628" cy="3444734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9" name="Google Shape;259;p37"/>
          <p:cNvSpPr/>
          <p:nvPr/>
        </p:nvSpPr>
        <p:spPr>
          <a:xfrm>
            <a:off x="4250950" y="4116875"/>
            <a:ext cx="4993683" cy="1104177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37"/>
          <p:cNvSpPr txBox="1"/>
          <p:nvPr/>
        </p:nvSpPr>
        <p:spPr>
          <a:xfrm>
            <a:off x="381025" y="534250"/>
            <a:ext cx="2124600" cy="444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GoogleNet Architecture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167275" y="1010700"/>
            <a:ext cx="6782700" cy="41328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GoogleNet </a:t>
            </a: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Introduced in 2014 by Google researchers.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Departure from previous architectures like 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AlexNet and ZF-Net.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Features: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Utilizes 1×1 convolutions and global average pooling.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Enables deeper architectures.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Average Pooling: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feature map size to 1×1, decreasing 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parameters to 0.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Improves top-1 accuracy by 0.6%.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Inception Module: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Employs fixed convolution sizes.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Executes parallel operations for enhanced object detection.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Utilizes convolution filters of different sizes.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3409325" y="89350"/>
            <a:ext cx="2124600" cy="444900"/>
          </a:xfrm>
          <a:prstGeom prst="rect">
            <a:avLst/>
          </a:prstGeom>
          <a:gradFill>
            <a:gsLst>
              <a:gs pos="0">
                <a:srgbClr val="7DC3D6"/>
              </a:gs>
              <a:gs pos="100000">
                <a:srgbClr val="39839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TRANSFER LEARNING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5575" y="1956425"/>
            <a:ext cx="3520225" cy="25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7"/>
          <p:cNvSpPr txBox="1"/>
          <p:nvPr>
            <p:ph idx="12" type="sldNum"/>
          </p:nvPr>
        </p:nvSpPr>
        <p:spPr>
          <a:xfrm>
            <a:off x="7857750" y="4774350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/>
          <p:nvPr/>
        </p:nvSpPr>
        <p:spPr>
          <a:xfrm>
            <a:off x="-456849" y="1360075"/>
            <a:ext cx="6460601" cy="3444734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p38"/>
          <p:cNvSpPr txBox="1"/>
          <p:nvPr/>
        </p:nvSpPr>
        <p:spPr>
          <a:xfrm>
            <a:off x="381025" y="389425"/>
            <a:ext cx="2241900" cy="4476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Inception_v3 </a:t>
            </a: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Architecture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38"/>
          <p:cNvSpPr/>
          <p:nvPr/>
        </p:nvSpPr>
        <p:spPr>
          <a:xfrm>
            <a:off x="0" y="1895270"/>
            <a:ext cx="3242325" cy="3248231"/>
          </a:xfrm>
          <a:custGeom>
            <a:rect b="b" l="l" r="r" t="t"/>
            <a:pathLst>
              <a:path extrusionOk="0" h="6496461" w="6484649">
                <a:moveTo>
                  <a:pt x="0" y="0"/>
                </a:moveTo>
                <a:lnTo>
                  <a:pt x="6484649" y="0"/>
                </a:lnTo>
                <a:lnTo>
                  <a:pt x="6484649" y="6496461"/>
                </a:lnTo>
                <a:lnTo>
                  <a:pt x="0" y="6496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38"/>
          <p:cNvSpPr txBox="1"/>
          <p:nvPr/>
        </p:nvSpPr>
        <p:spPr>
          <a:xfrm>
            <a:off x="3242325" y="562225"/>
            <a:ext cx="5899500" cy="4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Inception_v3:</a:t>
            </a:r>
            <a:endParaRPr b="1"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Widely employed 2D CNN model renowned for robust classification performance.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as an extension of the GoogLeNet model.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Features: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Utilizes transfer learning for strong classification capabilities.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Extensively incorporates Batchnorm in activation layers.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Size and Convolution Layers: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Operates on input sizes of 299 × 299 × 3.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Employs multiple convolution layers for feature extraction.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Inception Blocks: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Enables diverse filter computation.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Concatenates filters</a:t>
            </a: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into a single feature map, reducing computational complexity.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Minimizes parers for enhanced efficiency.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38"/>
          <p:cNvSpPr txBox="1"/>
          <p:nvPr>
            <p:ph idx="12" type="sldNum"/>
          </p:nvPr>
        </p:nvSpPr>
        <p:spPr>
          <a:xfrm>
            <a:off x="7883750" y="4804800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/>
          <p:nvPr/>
        </p:nvSpPr>
        <p:spPr>
          <a:xfrm>
            <a:off x="1676588" y="1698772"/>
            <a:ext cx="7564628" cy="3444734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9" name="Google Shape;279;p39"/>
          <p:cNvSpPr/>
          <p:nvPr/>
        </p:nvSpPr>
        <p:spPr>
          <a:xfrm>
            <a:off x="4474575" y="4097448"/>
            <a:ext cx="4622531" cy="992832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0" name="Google Shape;280;p39"/>
          <p:cNvSpPr txBox="1"/>
          <p:nvPr/>
        </p:nvSpPr>
        <p:spPr>
          <a:xfrm>
            <a:off x="381025" y="389425"/>
            <a:ext cx="1841700" cy="444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 Architecture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196425" y="956025"/>
            <a:ext cx="6988500" cy="38673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 of ResNet: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Introduced in 2015 to address the "degradation problem" in deep networks.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Utilizes residual mapping to improve CNN model optimization.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ResNet-18 is pre-trained on the ImageNet dataset.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Accepts input images of size 3 × 224 × 224.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and Variants: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improves with increasing network depth.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Variants include ResNet-18, ResNet-34, ResNet-50, ResNet-101, and ResNet-110.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ResNet-18 in Application: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Balanced computational complexity and accuracy.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Utilized in our proposed three-stage-pipeline framework.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39"/>
          <p:cNvSpPr txBox="1"/>
          <p:nvPr>
            <p:ph idx="12" type="sldNum"/>
          </p:nvPr>
        </p:nvSpPr>
        <p:spPr>
          <a:xfrm>
            <a:off x="7914950" y="4747125"/>
            <a:ext cx="1045200" cy="2712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/>
          <p:nvPr/>
        </p:nvSpPr>
        <p:spPr>
          <a:xfrm>
            <a:off x="1026713" y="508911"/>
            <a:ext cx="8177976" cy="4125670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8" name="Google Shape;288;p40"/>
          <p:cNvSpPr txBox="1"/>
          <p:nvPr/>
        </p:nvSpPr>
        <p:spPr>
          <a:xfrm>
            <a:off x="459475" y="431575"/>
            <a:ext cx="102300" cy="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131400" y="237025"/>
            <a:ext cx="2544300" cy="444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and Discussion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40"/>
          <p:cNvSpPr txBox="1"/>
          <p:nvPr/>
        </p:nvSpPr>
        <p:spPr>
          <a:xfrm>
            <a:off x="208625" y="822038"/>
            <a:ext cx="4697700" cy="11436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Outcomes of models on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RAVDESS dataset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❖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Inception_V3 model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achieved 92.07% accuracy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❖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ResNet18 model achieved 95.29% accuracy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❖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GoogLeNet model achieved 97.24% accuracy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625" y="2105775"/>
            <a:ext cx="8177975" cy="191468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2" name="Google Shape;292;p40"/>
          <p:cNvSpPr txBox="1"/>
          <p:nvPr>
            <p:ph idx="12" type="sldNum"/>
          </p:nvPr>
        </p:nvSpPr>
        <p:spPr>
          <a:xfrm>
            <a:off x="7865900" y="480192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/>
          <p:nvPr/>
        </p:nvSpPr>
        <p:spPr>
          <a:xfrm>
            <a:off x="131400" y="4418302"/>
            <a:ext cx="4791237" cy="742304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p41"/>
          <p:cNvSpPr/>
          <p:nvPr/>
        </p:nvSpPr>
        <p:spPr>
          <a:xfrm>
            <a:off x="780988" y="508923"/>
            <a:ext cx="8177976" cy="4125670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p41"/>
          <p:cNvSpPr txBox="1"/>
          <p:nvPr/>
        </p:nvSpPr>
        <p:spPr>
          <a:xfrm>
            <a:off x="459475" y="431575"/>
            <a:ext cx="102300" cy="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1"/>
          <p:cNvSpPr txBox="1"/>
          <p:nvPr/>
        </p:nvSpPr>
        <p:spPr>
          <a:xfrm>
            <a:off x="131400" y="237025"/>
            <a:ext cx="2544300" cy="444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and Discussion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1" name="Google Shape;30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354" y="1997050"/>
            <a:ext cx="7725396" cy="193325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2" name="Google Shape;302;p41"/>
          <p:cNvSpPr txBox="1"/>
          <p:nvPr/>
        </p:nvSpPr>
        <p:spPr>
          <a:xfrm>
            <a:off x="206350" y="767688"/>
            <a:ext cx="4782600" cy="11436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Outcomes of models on CREMA-D dataset: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❖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Inception_V3 model achieved 98.76% accuracy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❖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ResNet18 model achieved 98.77% accuracy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❖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GoogLeNet model achieved 99.08% accuracy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41"/>
          <p:cNvSpPr txBox="1"/>
          <p:nvPr>
            <p:ph idx="12" type="sldNum"/>
          </p:nvPr>
        </p:nvSpPr>
        <p:spPr>
          <a:xfrm>
            <a:off x="7892175" y="4811650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/>
          <p:nvPr/>
        </p:nvSpPr>
        <p:spPr>
          <a:xfrm>
            <a:off x="1134427" y="1761174"/>
            <a:ext cx="5847253" cy="3044183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9" name="Google Shape;309;p42"/>
          <p:cNvSpPr/>
          <p:nvPr/>
        </p:nvSpPr>
        <p:spPr>
          <a:xfrm>
            <a:off x="-192500" y="4262729"/>
            <a:ext cx="5263612" cy="1141293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42"/>
          <p:cNvSpPr txBox="1"/>
          <p:nvPr/>
        </p:nvSpPr>
        <p:spPr>
          <a:xfrm>
            <a:off x="485525" y="412975"/>
            <a:ext cx="2102700" cy="4467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42"/>
          <p:cNvSpPr txBox="1"/>
          <p:nvPr/>
        </p:nvSpPr>
        <p:spPr>
          <a:xfrm>
            <a:off x="356575" y="1241600"/>
            <a:ext cx="3988800" cy="23208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Ensembling Phase Integration</a:t>
            </a:r>
            <a:endParaRPr b="1"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 the ensembling phase to optimize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 combining predictions from three pre-trained CNN transfer learning models to enhance overall model performance.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42"/>
          <p:cNvSpPr txBox="1"/>
          <p:nvPr/>
        </p:nvSpPr>
        <p:spPr>
          <a:xfrm>
            <a:off x="5086100" y="577150"/>
            <a:ext cx="3895200" cy="16623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Binary Classification Techniques:</a:t>
            </a:r>
            <a:endParaRPr b="1"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binary classification techniques, including the One vs. All method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 the model's class discrimination capabilities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42"/>
          <p:cNvSpPr txBox="1"/>
          <p:nvPr/>
        </p:nvSpPr>
        <p:spPr>
          <a:xfrm>
            <a:off x="5086100" y="2543800"/>
            <a:ext cx="3895200" cy="19572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ROC Curve Analysis</a:t>
            </a:r>
            <a:endParaRPr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 ROC curves for the ensemble model on RAVDESS, CREMA-D, and SAVEE datasets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Gain insights into the model's ability to differentiate between classes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42"/>
          <p:cNvSpPr txBox="1"/>
          <p:nvPr>
            <p:ph idx="12" type="sldNum"/>
          </p:nvPr>
        </p:nvSpPr>
        <p:spPr>
          <a:xfrm>
            <a:off x="7914500" y="4805350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/>
          <p:nvPr/>
        </p:nvSpPr>
        <p:spPr>
          <a:xfrm>
            <a:off x="1026713" y="508923"/>
            <a:ext cx="8177976" cy="4125670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" name="Google Shape;320;p43"/>
          <p:cNvSpPr/>
          <p:nvPr/>
        </p:nvSpPr>
        <p:spPr>
          <a:xfrm>
            <a:off x="225575" y="4305125"/>
            <a:ext cx="8469017" cy="1401099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" name="Google Shape;321;p43"/>
          <p:cNvSpPr txBox="1"/>
          <p:nvPr/>
        </p:nvSpPr>
        <p:spPr>
          <a:xfrm>
            <a:off x="459475" y="431575"/>
            <a:ext cx="102300" cy="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3"/>
          <p:cNvSpPr txBox="1"/>
          <p:nvPr/>
        </p:nvSpPr>
        <p:spPr>
          <a:xfrm>
            <a:off x="277250" y="237025"/>
            <a:ext cx="2544300" cy="444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43"/>
          <p:cNvSpPr txBox="1"/>
          <p:nvPr/>
        </p:nvSpPr>
        <p:spPr>
          <a:xfrm>
            <a:off x="561775" y="918150"/>
            <a:ext cx="4136400" cy="1299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 to SER: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 methodology using transfer learning with 2D CNN models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Utilization of pre-trained models on audio datasets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43"/>
          <p:cNvSpPr txBox="1"/>
          <p:nvPr/>
        </p:nvSpPr>
        <p:spPr>
          <a:xfrm>
            <a:off x="561775" y="2356150"/>
            <a:ext cx="4136400" cy="13968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 of Three-Stage Pipeline: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Significant success in achieving  accuracy across benchmark datasets.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Enhances model flexibility and efficiency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43"/>
          <p:cNvSpPr txBox="1"/>
          <p:nvPr/>
        </p:nvSpPr>
        <p:spPr>
          <a:xfrm>
            <a:off x="4882650" y="1242300"/>
            <a:ext cx="3758100" cy="22329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Directions: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Opportunities for further refinement exist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Exploration of alternative feature sets and data augmentation techniques.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Aims to enhance model generalization and performance in audio analysis tasks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43"/>
          <p:cNvSpPr txBox="1"/>
          <p:nvPr>
            <p:ph idx="12" type="sldNum"/>
          </p:nvPr>
        </p:nvSpPr>
        <p:spPr>
          <a:xfrm>
            <a:off x="7933950" y="4831100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/>
          <p:nvPr/>
        </p:nvSpPr>
        <p:spPr>
          <a:xfrm>
            <a:off x="1676588" y="1698772"/>
            <a:ext cx="7564628" cy="3444734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26"/>
          <p:cNvSpPr/>
          <p:nvPr/>
        </p:nvSpPr>
        <p:spPr>
          <a:xfrm>
            <a:off x="575650" y="4296024"/>
            <a:ext cx="8300311" cy="779419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26"/>
          <p:cNvSpPr txBox="1"/>
          <p:nvPr/>
        </p:nvSpPr>
        <p:spPr>
          <a:xfrm>
            <a:off x="575650" y="897700"/>
            <a:ext cx="8060400" cy="40632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r>
              <a:rPr lang="en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-------------------------------------------------------------------------------------------------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 </a:t>
            </a:r>
            <a:r>
              <a:rPr lang="en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-------------------------------------------------------------------------------------------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Analysis </a:t>
            </a:r>
            <a:r>
              <a:rPr lang="en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--------------------------------------------------------------------------------------------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 </a:t>
            </a:r>
            <a:r>
              <a:rPr lang="en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------------------------------------------------------------------------------------------------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Schematic Representation </a:t>
            </a:r>
            <a:r>
              <a:rPr lang="en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------------------------------------------------------------------------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preparation </a:t>
            </a:r>
            <a:r>
              <a:rPr lang="en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------------------------------------------------------------------------------------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augmentation</a:t>
            </a:r>
            <a:r>
              <a:rPr lang="en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----------------------------------------------------------------------------------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</a:t>
            </a:r>
            <a:r>
              <a:rPr lang="en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-----------------------------------------------------------------------------------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Transfer Learning models</a:t>
            </a:r>
            <a:r>
              <a:rPr lang="en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---------------------------------------------------------------------------------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GoogleNet</a:t>
            </a:r>
            <a:r>
              <a:rPr lang="en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-------------------------------------------------------------------------------------------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Inception_V3</a:t>
            </a:r>
            <a:r>
              <a:rPr lang="en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-----------------------------------------------------------------------------------------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</a:t>
            </a:r>
            <a:r>
              <a:rPr lang="en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------------------------------------------------------------------------------------------------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and Discussion</a:t>
            </a:r>
            <a:r>
              <a:rPr lang="en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-------------------------------------------------------------------------------------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r>
              <a:rPr lang="en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--------------------------------------------------------------------------------------------------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</a:t>
            </a:r>
            <a:r>
              <a:rPr lang="en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---------------------------------------------------------------------------------------------------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381025" y="389425"/>
            <a:ext cx="1841700" cy="444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of Content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6"/>
          <p:cNvSpPr txBox="1"/>
          <p:nvPr>
            <p:ph idx="12" type="sldNum"/>
          </p:nvPr>
        </p:nvSpPr>
        <p:spPr>
          <a:xfrm>
            <a:off x="7943675" y="4778200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/>
          <p:nvPr/>
        </p:nvSpPr>
        <p:spPr>
          <a:xfrm>
            <a:off x="1026713" y="508911"/>
            <a:ext cx="8177976" cy="4125670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44"/>
          <p:cNvSpPr txBox="1"/>
          <p:nvPr/>
        </p:nvSpPr>
        <p:spPr>
          <a:xfrm>
            <a:off x="459475" y="431575"/>
            <a:ext cx="102300" cy="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44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2000250" y="0"/>
            <a:ext cx="5143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4"/>
          <p:cNvSpPr txBox="1"/>
          <p:nvPr>
            <p:ph idx="12" type="sldNum"/>
          </p:nvPr>
        </p:nvSpPr>
        <p:spPr>
          <a:xfrm>
            <a:off x="7817275" y="4743600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/>
          <p:nvPr/>
        </p:nvSpPr>
        <p:spPr>
          <a:xfrm>
            <a:off x="1676588" y="1698772"/>
            <a:ext cx="7564628" cy="3444734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27"/>
          <p:cNvSpPr/>
          <p:nvPr/>
        </p:nvSpPr>
        <p:spPr>
          <a:xfrm>
            <a:off x="711750" y="4240324"/>
            <a:ext cx="8165347" cy="974274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27"/>
          <p:cNvSpPr txBox="1"/>
          <p:nvPr/>
        </p:nvSpPr>
        <p:spPr>
          <a:xfrm>
            <a:off x="624250" y="1142625"/>
            <a:ext cx="7875600" cy="27894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Today, we'll dive into the intriguing world of understanding emotions conveyed through human speech. We'll unveil a sophisticated three-stage pipeline that revolutionizes how we interpret and analyze vocal expressions.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Exploring the fascinating realm of emotion recognition through human speech, unveiling a sophisticated three-stage pipeline.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our digitized world, understanding emotions through speech holds profound significance for communication technology and human psychology.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research revolutionizes how we decipher vocal expressions, paving the way for advancements in human-computer interaction and mental health assessment.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381025" y="389425"/>
            <a:ext cx="1841700" cy="444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7"/>
          <p:cNvSpPr txBox="1"/>
          <p:nvPr>
            <p:ph idx="12" type="sldNum"/>
          </p:nvPr>
        </p:nvSpPr>
        <p:spPr>
          <a:xfrm>
            <a:off x="7933950" y="4821350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/>
          <p:nvPr/>
        </p:nvSpPr>
        <p:spPr>
          <a:xfrm>
            <a:off x="-23262" y="48275"/>
            <a:ext cx="9159333" cy="5046936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28"/>
          <p:cNvSpPr txBox="1"/>
          <p:nvPr/>
        </p:nvSpPr>
        <p:spPr>
          <a:xfrm>
            <a:off x="354000" y="196150"/>
            <a:ext cx="8436000" cy="4311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Paper Review for: Automatic Speech Emotion Recognition Using Support Vector Machine </a:t>
            </a:r>
            <a:endParaRPr b="1"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338400" y="2971488"/>
            <a:ext cx="8436000" cy="2051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paper the effectiveness of multimodal emotion recognition systems by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combining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speech and facial information.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Methodologies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included  transfer learning techniques, fine-tuning CNN-14 for speech emotion recognition, STN for facial emotion recognition.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Achieves an 80.08% accuracy on the RAVDESS dataset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 include potential challenges in generalizability, diverse demographic groups and other conditions highlights needs for further research.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https://doi.org/10.3390/s21227665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338400" y="2468050"/>
            <a:ext cx="8436000" cy="4311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Paper review for: Multimodal Emotion Recognition Study by Luna-Jiménez et al.(2021)</a:t>
            </a:r>
            <a:endParaRPr b="1"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354000" y="728038"/>
            <a:ext cx="8436000" cy="16392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Speech Emotion Recognition (SER) vital in Human-Computer Interaction. Research involves database analysis, feature extraction, and classification methods.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 Utilizing Berlin Emotional Speech Database for analysis. Features include energy, pitch, LPCC, MFCC, LPCMCC; SVM-based classification.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Outcome Combining features boosts recognition accuracy. Best accuracy achieved with energy, pitch, LPCMCC (82.5%). Future focus on improved features and real-time applicability.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8"/>
          <p:cNvSpPr txBox="1"/>
          <p:nvPr>
            <p:ph idx="12" type="sldNum"/>
          </p:nvPr>
        </p:nvSpPr>
        <p:spPr>
          <a:xfrm>
            <a:off x="7780450" y="4826700"/>
            <a:ext cx="1209900" cy="1965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/>
          <p:nvPr/>
        </p:nvSpPr>
        <p:spPr>
          <a:xfrm>
            <a:off x="-1128662" y="-1336364"/>
            <a:ext cx="8177976" cy="8011009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7"/>
                </a:lnTo>
                <a:lnTo>
                  <a:pt x="0" y="160220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29"/>
          <p:cNvSpPr txBox="1"/>
          <p:nvPr/>
        </p:nvSpPr>
        <p:spPr>
          <a:xfrm>
            <a:off x="225000" y="177900"/>
            <a:ext cx="8614500" cy="4464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Paper review for: </a:t>
            </a: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Multimodal SER Hierarchical Approach by Singh et al.</a:t>
            </a: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(2021)</a:t>
            </a:r>
            <a:endParaRPr b="1"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258750" y="687800"/>
            <a:ext cx="8547000" cy="1731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paper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introduces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hierarchical deep learning-based approach for speech emotion recognition (SER)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Framework incorporates 33 acoustic features for audio-based SER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Hierarchical deep neural networks (DNNs) were utilized to process and classify emotions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Superiority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the hierarchical approach by outperforming recent techniques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Achieves SER accuracies of 81.2%, 81.7%, and 74.5% on SAVEE, RAVDESS, and IEMOCAP datasets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https://doi.org/10.1016/j.knosys.2021.107316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9"/>
          <p:cNvSpPr txBox="1"/>
          <p:nvPr/>
        </p:nvSpPr>
        <p:spPr>
          <a:xfrm>
            <a:off x="225000" y="2615500"/>
            <a:ext cx="8614500" cy="4311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Paper review for: Human Speech Emotion Recognition Using SVM Abdul-hadi et al. (2020)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225000" y="3134100"/>
            <a:ext cx="8614500" cy="16392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paper, with SVM integrating facial expressions and speech signals to enhance emotion recognition,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 includes employed preprocessed video data, extracting features via Histogram of Oriented Gradients (HOG) from facial images and speech signals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 Result The SVM model demonstrated 85.72% accuracy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 Future endeavors include exploring additional modalities, real-time implementation, addressing cultural differences, and extending applications beyond human-computer 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9"/>
          <p:cNvSpPr txBox="1"/>
          <p:nvPr>
            <p:ph idx="12" type="sldNum"/>
          </p:nvPr>
        </p:nvSpPr>
        <p:spPr>
          <a:xfrm>
            <a:off x="7895050" y="47338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/>
          <p:nvPr/>
        </p:nvSpPr>
        <p:spPr>
          <a:xfrm>
            <a:off x="-858100" y="-11"/>
            <a:ext cx="8177976" cy="5807982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30"/>
          <p:cNvSpPr/>
          <p:nvPr/>
        </p:nvSpPr>
        <p:spPr>
          <a:xfrm>
            <a:off x="0" y="1895270"/>
            <a:ext cx="3242325" cy="3248231"/>
          </a:xfrm>
          <a:custGeom>
            <a:rect b="b" l="l" r="r" t="t"/>
            <a:pathLst>
              <a:path extrusionOk="0" h="6496461" w="6484649">
                <a:moveTo>
                  <a:pt x="0" y="0"/>
                </a:moveTo>
                <a:lnTo>
                  <a:pt x="6484649" y="0"/>
                </a:lnTo>
                <a:lnTo>
                  <a:pt x="6484649" y="6496461"/>
                </a:lnTo>
                <a:lnTo>
                  <a:pt x="0" y="6496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30"/>
          <p:cNvSpPr txBox="1"/>
          <p:nvPr/>
        </p:nvSpPr>
        <p:spPr>
          <a:xfrm>
            <a:off x="244850" y="220375"/>
            <a:ext cx="1731000" cy="4533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Analysis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30"/>
          <p:cNvSpPr txBox="1"/>
          <p:nvPr/>
        </p:nvSpPr>
        <p:spPr>
          <a:xfrm>
            <a:off x="3351825" y="512075"/>
            <a:ext cx="4641300" cy="7182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Crowd Sourced Emotional Multimodal Actors Dataset (CREMA-D)</a:t>
            </a:r>
            <a:endParaRPr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30"/>
          <p:cNvSpPr txBox="1"/>
          <p:nvPr/>
        </p:nvSpPr>
        <p:spPr>
          <a:xfrm>
            <a:off x="3351825" y="1230350"/>
            <a:ext cx="54225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Diverse Dataset: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7,442 original clips from 91 actors.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Varied demographics: 48 male, 43 female, spanning ages 20-74, multiple races/ethnicities.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30"/>
          <p:cNvSpPr txBox="1"/>
          <p:nvPr/>
        </p:nvSpPr>
        <p:spPr>
          <a:xfrm>
            <a:off x="3351825" y="2194538"/>
            <a:ext cx="52737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 Representation: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sentences expressing 6 emotions at 4 intensity levels.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Emotions: Anger, Disgust, Fear, Happy, Neutral, Sad.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30"/>
          <p:cNvSpPr txBox="1"/>
          <p:nvPr/>
        </p:nvSpPr>
        <p:spPr>
          <a:xfrm>
            <a:off x="3351825" y="2961800"/>
            <a:ext cx="5422500" cy="18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 acoustic, linguistic, and audiovisual features.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Capture relevant information for emotion recognition.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Tools: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Python libraries (e.g., Matplotlib, Seaborn) for data visualization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https://doi.org/10.1109/TAFFC.2014.2336244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30"/>
          <p:cNvSpPr txBox="1"/>
          <p:nvPr>
            <p:ph idx="12" type="sldNum"/>
          </p:nvPr>
        </p:nvSpPr>
        <p:spPr>
          <a:xfrm>
            <a:off x="7863100" y="4836225"/>
            <a:ext cx="1066800" cy="18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/>
          <p:nvPr/>
        </p:nvSpPr>
        <p:spPr>
          <a:xfrm>
            <a:off x="1037238" y="359598"/>
            <a:ext cx="8177976" cy="4125670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31"/>
          <p:cNvSpPr/>
          <p:nvPr/>
        </p:nvSpPr>
        <p:spPr>
          <a:xfrm>
            <a:off x="4114825" y="4165500"/>
            <a:ext cx="4757495" cy="983553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31"/>
          <p:cNvSpPr txBox="1"/>
          <p:nvPr/>
        </p:nvSpPr>
        <p:spPr>
          <a:xfrm>
            <a:off x="459475" y="431575"/>
            <a:ext cx="102300" cy="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277250" y="202450"/>
            <a:ext cx="1841700" cy="4623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Analysis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277250" y="801325"/>
            <a:ext cx="6190500" cy="5835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Ryerson Audio-Visual Database of Emotional Speech and Song (</a:t>
            </a:r>
            <a:r>
              <a:rPr b="1" lang="en" sz="15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RAVDESS</a:t>
            </a:r>
            <a:r>
              <a:rPr lang="en" sz="15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5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333400" y="1443000"/>
            <a:ext cx="5317800" cy="3515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Multimodal Database: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Includes emotional speech and song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Stimuli.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Gender-balanced with 24 professional actors.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Emotional Intensity Levels: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expression produced at normal and strong intensity levels.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neutral expression available.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Validation and Ratings: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7,356 recordings rated 10 times on emotional validity, intensity,genuineness.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Ratings provided by 247 individuals for reliability assessment.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https://doi.org/10.1371/journal.pone.0196391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31"/>
          <p:cNvSpPr txBox="1"/>
          <p:nvPr>
            <p:ph idx="12" type="sldNum"/>
          </p:nvPr>
        </p:nvSpPr>
        <p:spPr>
          <a:xfrm>
            <a:off x="7807550" y="4873800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2000"/>
              <a:t>‹#›</a:t>
            </a:fld>
            <a:endParaRPr sz="2000"/>
          </a:p>
        </p:txBody>
      </p:sp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/>
          <p:nvPr/>
        </p:nvSpPr>
        <p:spPr>
          <a:xfrm flipH="1" rot="10800000">
            <a:off x="-98295" y="1189783"/>
            <a:ext cx="3798488" cy="3754098"/>
          </a:xfrm>
          <a:custGeom>
            <a:rect b="b" l="l" r="r" t="t"/>
            <a:pathLst>
              <a:path extrusionOk="0" h="7508196" w="7596976">
                <a:moveTo>
                  <a:pt x="0" y="7508197"/>
                </a:moveTo>
                <a:lnTo>
                  <a:pt x="7596976" y="7508197"/>
                </a:lnTo>
                <a:lnTo>
                  <a:pt x="7596976" y="0"/>
                </a:lnTo>
                <a:lnTo>
                  <a:pt x="0" y="0"/>
                </a:lnTo>
                <a:lnTo>
                  <a:pt x="0" y="750819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32"/>
          <p:cNvSpPr txBox="1"/>
          <p:nvPr/>
        </p:nvSpPr>
        <p:spPr>
          <a:xfrm>
            <a:off x="4295225" y="467950"/>
            <a:ext cx="3677700" cy="6240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Surrey Audio-Visual Expressed Emotion (</a:t>
            </a: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SAVEE</a:t>
            </a:r>
            <a:r>
              <a:rPr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4295225" y="1132250"/>
            <a:ext cx="4365900" cy="36273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Male-only, providing high-quality audio recordings.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Recorded from four native English male speakers aged 27 to 31.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Emotions: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Anger, disgust, fear, happiness, sadness, surprise, and neutral.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Evaluation: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 systems developed for audio, visual, and audio-visual modalities.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Speaker-independent recognition rates achieved: Audio-visual: 84%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http://kahlan.eps.surrey.ac.uk/savee/Database.html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222175" y="232250"/>
            <a:ext cx="1841700" cy="4623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Analysis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2"/>
          <p:cNvSpPr txBox="1"/>
          <p:nvPr>
            <p:ph idx="12" type="sldNum"/>
          </p:nvPr>
        </p:nvSpPr>
        <p:spPr>
          <a:xfrm>
            <a:off x="7854575" y="4759550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2000"/>
              <a:t>‹#›</a:t>
            </a:fld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/>
          <p:nvPr/>
        </p:nvSpPr>
        <p:spPr>
          <a:xfrm>
            <a:off x="1559913" y="431573"/>
            <a:ext cx="8177976" cy="4125670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33"/>
          <p:cNvSpPr/>
          <p:nvPr/>
        </p:nvSpPr>
        <p:spPr>
          <a:xfrm>
            <a:off x="8" y="4243275"/>
            <a:ext cx="9514991" cy="900044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33"/>
          <p:cNvSpPr txBox="1"/>
          <p:nvPr/>
        </p:nvSpPr>
        <p:spPr>
          <a:xfrm>
            <a:off x="459475" y="431575"/>
            <a:ext cx="102300" cy="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3"/>
          <p:cNvSpPr txBox="1"/>
          <p:nvPr/>
        </p:nvSpPr>
        <p:spPr>
          <a:xfrm>
            <a:off x="228625" y="237025"/>
            <a:ext cx="1841700" cy="444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 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459475" y="972700"/>
            <a:ext cx="5852700" cy="26304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 detection process comprises a three-stage pipeline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augmentation for signal analysis.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 spectrogram extraction.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Pre-trained CNN Models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ResNet18, Inception_v3, GoogleNet.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Ensemble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learning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Modified function.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prediction scores.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33"/>
          <p:cNvSpPr txBox="1"/>
          <p:nvPr>
            <p:ph idx="12" type="sldNum"/>
          </p:nvPr>
        </p:nvSpPr>
        <p:spPr>
          <a:xfrm>
            <a:off x="7871450" y="480032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2000"/>
              <a:t>‹#›</a:t>
            </a:fld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